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AF27A-7B21-43B2-9184-846472A9F780}" type="datetimeFigureOut">
              <a:rPr lang="en-AU" smtClean="0"/>
              <a:t>26/09/2020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FC8E0-C050-47E8-9F1F-91AC1E06720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6186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AF27A-7B21-43B2-9184-846472A9F780}" type="datetimeFigureOut">
              <a:rPr lang="en-AU" smtClean="0"/>
              <a:t>26/09/2020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FC8E0-C050-47E8-9F1F-91AC1E06720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86432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AF27A-7B21-43B2-9184-846472A9F780}" type="datetimeFigureOut">
              <a:rPr lang="en-AU" smtClean="0"/>
              <a:t>26/09/2020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FC8E0-C050-47E8-9F1F-91AC1E06720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8135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AF27A-7B21-43B2-9184-846472A9F780}" type="datetimeFigureOut">
              <a:rPr lang="en-AU" smtClean="0"/>
              <a:t>26/09/2020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FC8E0-C050-47E8-9F1F-91AC1E06720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9585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AF27A-7B21-43B2-9184-846472A9F780}" type="datetimeFigureOut">
              <a:rPr lang="en-AU" smtClean="0"/>
              <a:t>26/09/2020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FC8E0-C050-47E8-9F1F-91AC1E06720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35633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AF27A-7B21-43B2-9184-846472A9F780}" type="datetimeFigureOut">
              <a:rPr lang="en-AU" smtClean="0"/>
              <a:t>26/09/2020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FC8E0-C050-47E8-9F1F-91AC1E06720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1589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AF27A-7B21-43B2-9184-846472A9F780}" type="datetimeFigureOut">
              <a:rPr lang="en-AU" smtClean="0"/>
              <a:t>26/09/2020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FC8E0-C050-47E8-9F1F-91AC1E06720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2673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AF27A-7B21-43B2-9184-846472A9F780}" type="datetimeFigureOut">
              <a:rPr lang="en-AU" smtClean="0"/>
              <a:t>26/09/2020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FC8E0-C050-47E8-9F1F-91AC1E06720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2423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AF27A-7B21-43B2-9184-846472A9F780}" type="datetimeFigureOut">
              <a:rPr lang="en-AU" smtClean="0"/>
              <a:t>26/09/2020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FC8E0-C050-47E8-9F1F-91AC1E06720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804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AF27A-7B21-43B2-9184-846472A9F780}" type="datetimeFigureOut">
              <a:rPr lang="en-AU" smtClean="0"/>
              <a:t>26/09/2020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FC8E0-C050-47E8-9F1F-91AC1E06720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2459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AF27A-7B21-43B2-9184-846472A9F780}" type="datetimeFigureOut">
              <a:rPr lang="en-AU" smtClean="0"/>
              <a:t>26/09/2020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FC8E0-C050-47E8-9F1F-91AC1E06720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5613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AF27A-7B21-43B2-9184-846472A9F780}" type="datetimeFigureOut">
              <a:rPr lang="en-AU" smtClean="0"/>
              <a:t>26/09/2020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FC8E0-C050-47E8-9F1F-91AC1E06720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9167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Internet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4938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2300" y="583337"/>
            <a:ext cx="108585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Most internet connections today use </a:t>
            </a:r>
            <a:r>
              <a:rPr lang="en-AU" b="1" i="0" dirty="0" smtClean="0">
                <a:solidFill>
                  <a:srgbClr val="0BAD7C"/>
                </a:solidFill>
                <a:effectLst/>
                <a:latin typeface="Arial" panose="020B0604020202020204" pitchFamily="34" charset="0"/>
              </a:rPr>
              <a:t>digital signals.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These signals are sent down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coaxial cables.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We can send </a:t>
            </a:r>
            <a:r>
              <a:rPr lang="en-AU" b="1" i="0" dirty="0" smtClean="0">
                <a:solidFill>
                  <a:srgbClr val="0066CC"/>
                </a:solidFill>
                <a:effectLst/>
                <a:latin typeface="Arial" panose="020B0604020202020204" pitchFamily="34" charset="0"/>
              </a:rPr>
              <a:t>many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signals down these cables at once. We do this by using </a:t>
            </a:r>
            <a:r>
              <a:rPr lang="en-AU" b="1" i="0" dirty="0" smtClean="0">
                <a:solidFill>
                  <a:srgbClr val="2AC388"/>
                </a:solidFill>
                <a:effectLst/>
                <a:latin typeface="Arial" panose="020B0604020202020204" pitchFamily="34" charset="0"/>
              </a:rPr>
              <a:t>carrier waves.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9012532.4375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94150" y="2743200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69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6400" y="371039"/>
            <a:ext cx="115951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0BAD7C"/>
                </a:solidFill>
                <a:effectLst/>
                <a:latin typeface="Arial" panose="020B0604020202020204" pitchFamily="34" charset="0"/>
              </a:rPr>
              <a:t>Carrier waves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electromagnetic waves that have a steady base frequency.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On a carrier wave we can </a:t>
            </a:r>
            <a:r>
              <a:rPr lang="en-AU" b="1" i="0" dirty="0" smtClean="0">
                <a:solidFill>
                  <a:srgbClr val="900C3F"/>
                </a:solidFill>
                <a:effectLst/>
                <a:latin typeface="Arial" panose="020B0604020202020204" pitchFamily="34" charset="0"/>
              </a:rPr>
              <a:t>impose information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onto it by increasing the signal strength, varying the frequency or the wave phase.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technique is called </a:t>
            </a:r>
            <a:r>
              <a:rPr lang="en-AU" b="1" i="0" dirty="0" smtClean="0">
                <a:solidFill>
                  <a:srgbClr val="48927C"/>
                </a:solidFill>
                <a:effectLst/>
                <a:latin typeface="Arial" panose="020B0604020202020204" pitchFamily="34" charset="0"/>
              </a:rPr>
              <a:t>frequency division multiplexing,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 FDM.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218" name="Picture 2" descr="https://www.educationperfect.com/media/content/Geography/1529281322.37321f/1529281299417-1824812786482551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700" y="3059113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573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6400" y="469037"/>
            <a:ext cx="111125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We can also request and send information on different carrier waves with different frequencies.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allows us to send and request more information without them </a:t>
            </a:r>
            <a:r>
              <a:rPr lang="en-AU" b="1" i="0" dirty="0" smtClean="0">
                <a:solidFill>
                  <a:srgbClr val="1B479F"/>
                </a:solidFill>
                <a:effectLst/>
                <a:latin typeface="Arial" panose="020B0604020202020204" pitchFamily="34" charset="0"/>
              </a:rPr>
              <a:t>interfering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with each other, resulting in more easy, </a:t>
            </a:r>
            <a:r>
              <a:rPr lang="en-AU" b="1" i="0" dirty="0" smtClean="0">
                <a:solidFill>
                  <a:srgbClr val="F30277"/>
                </a:solidFill>
                <a:effectLst/>
                <a:latin typeface="Arial" panose="020B0604020202020204" pitchFamily="34" charset="0"/>
              </a:rPr>
              <a:t>efficient and faster transmission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information.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42" name="Picture 2" descr="https://www.educationperfect.com/Images/Content/German/1365031134822-5699882-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850" y="2522538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www.educationperfect.com/media/content/Science/1530159751.984281g/1530159751457-1941143242248102-4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0" y="2684463"/>
            <a:ext cx="381000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922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800" y="169039"/>
            <a:ext cx="117983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Digital signals are sent along </a:t>
            </a:r>
            <a:r>
              <a:rPr lang="en-AU" b="1" i="0" dirty="0" smtClean="0">
                <a:solidFill>
                  <a:srgbClr val="0BAD7C"/>
                </a:solidFill>
                <a:effectLst/>
                <a:latin typeface="Arial" panose="020B0604020202020204" pitchFamily="34" charset="0"/>
              </a:rPr>
              <a:t>coaxial cables.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These cables have a </a:t>
            </a:r>
            <a:r>
              <a:rPr lang="en-AU" b="1" i="0" dirty="0" smtClean="0">
                <a:solidFill>
                  <a:srgbClr val="B87333"/>
                </a:solidFill>
                <a:effectLst/>
                <a:latin typeface="Arial" panose="020B0604020202020204" pitchFamily="34" charset="0"/>
              </a:rPr>
              <a:t>copper core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 carries the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signal.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core is surrounded by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insulation, 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and then wrapped in a </a:t>
            </a:r>
            <a:r>
              <a:rPr lang="en-AU" b="1" i="0" dirty="0" smtClean="0">
                <a:solidFill>
                  <a:srgbClr val="B87333"/>
                </a:solidFill>
                <a:effectLst/>
                <a:latin typeface="Arial" panose="020B0604020202020204" pitchFamily="34" charset="0"/>
              </a:rPr>
              <a:t>copper mesh.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Finally, the entire cable is wrapped in an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outer covering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 protects the cable.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copper mesh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protects the signal from </a:t>
            </a:r>
            <a:r>
              <a:rPr lang="en-AU" b="1" i="0" dirty="0" smtClean="0">
                <a:solidFill>
                  <a:srgbClr val="1B479F"/>
                </a:solidFill>
                <a:effectLst/>
                <a:latin typeface="Arial" panose="020B0604020202020204" pitchFamily="34" charset="0"/>
              </a:rPr>
              <a:t>interference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stops the loss of </a:t>
            </a:r>
            <a:r>
              <a:rPr lang="en-AU" b="1" i="0" dirty="0" smtClean="0">
                <a:solidFill>
                  <a:srgbClr val="900C3F"/>
                </a:solidFill>
                <a:effectLst/>
                <a:latin typeface="Arial" panose="020B0604020202020204" pitchFamily="34" charset="0"/>
              </a:rPr>
              <a:t>signal strength.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266" name="Picture 2" descr="https://www.educationperfect.com/media/content/Science/1454631121.77261g/1454631125916-2540303274161793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950" y="2954338"/>
            <a:ext cx="38100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798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4500" y="267038"/>
            <a:ext cx="1127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 these signals are received, the different </a:t>
            </a:r>
            <a:r>
              <a:rPr lang="en-AU" b="1" i="0" dirty="0" smtClean="0">
                <a:solidFill>
                  <a:srgbClr val="2AC388"/>
                </a:solidFill>
                <a:effectLst/>
                <a:latin typeface="Arial" panose="020B0604020202020204" pitchFamily="34" charset="0"/>
              </a:rPr>
              <a:t>frequencies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sorted back into the different </a:t>
            </a:r>
            <a:r>
              <a:rPr lang="en-AU" b="1" i="0" dirty="0" smtClean="0">
                <a:solidFill>
                  <a:srgbClr val="900C3F"/>
                </a:solidFill>
                <a:effectLst/>
                <a:latin typeface="Arial" panose="020B0604020202020204" pitchFamily="34" charset="0"/>
              </a:rPr>
              <a:t>signals.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We call this process </a:t>
            </a:r>
            <a:r>
              <a:rPr lang="en-AU" b="1" i="0" dirty="0" smtClean="0">
                <a:solidFill>
                  <a:srgbClr val="2AC388"/>
                </a:solidFill>
                <a:effectLst/>
                <a:latin typeface="Arial" panose="020B0604020202020204" pitchFamily="34" charset="0"/>
              </a:rPr>
              <a:t>demodulation.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also uses a </a:t>
            </a:r>
            <a:r>
              <a:rPr lang="en-AU" b="1" i="0" dirty="0" smtClean="0">
                <a:solidFill>
                  <a:srgbClr val="8C4AB2"/>
                </a:solidFill>
                <a:effectLst/>
                <a:latin typeface="Arial" panose="020B0604020202020204" pitchFamily="34" charset="0"/>
              </a:rPr>
              <a:t>modem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convert the signals into a form which can be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transmitted.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12596874.7239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08300" y="2559050"/>
            <a:ext cx="57912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" y="1076236"/>
            <a:ext cx="11087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Digital signals transmit information much </a:t>
            </a:r>
            <a:r>
              <a:rPr lang="en-AU" b="1" i="0" dirty="0" smtClean="0">
                <a:solidFill>
                  <a:srgbClr val="F30277"/>
                </a:solidFill>
                <a:effectLst/>
                <a:latin typeface="Arial" panose="020B0604020202020204" pitchFamily="34" charset="0"/>
              </a:rPr>
              <a:t>faster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than analogue signals.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is because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more data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can be sent at the </a:t>
            </a:r>
            <a:r>
              <a:rPr lang="en-AU" b="1" i="0" dirty="0" smtClean="0">
                <a:solidFill>
                  <a:srgbClr val="0066CC"/>
                </a:solidFill>
                <a:effectLst/>
                <a:latin typeface="Arial" panose="020B0604020202020204" pitchFamily="34" charset="0"/>
              </a:rPr>
              <a:t>same time.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290" name="Picture 2" descr="https://www.educationperfect.com/media/content/Maths/1473762645.619881f/1473762834880-2671197137317646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377" y="2984500"/>
            <a:ext cx="6179345" cy="247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490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38200" y="1054438"/>
            <a:ext cx="104013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b="1" i="0" dirty="0" smtClean="0">
                <a:solidFill>
                  <a:srgbClr val="7FBFCD"/>
                </a:solidFill>
                <a:effectLst/>
                <a:latin typeface="Arial" panose="020B0604020202020204" pitchFamily="34" charset="0"/>
              </a:rPr>
              <a:t>National Broadband Network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 project to connect all major cities in Australia with </a:t>
            </a:r>
            <a:r>
              <a:rPr lang="en-AU" b="1" i="0" dirty="0" smtClean="0">
                <a:solidFill>
                  <a:srgbClr val="7979A8"/>
                </a:solidFill>
                <a:effectLst/>
                <a:latin typeface="Arial" panose="020B0604020202020204" pitchFamily="34" charset="0"/>
              </a:rPr>
              <a:t>optical fibres.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Optical fibres have a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core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pure </a:t>
            </a:r>
            <a:r>
              <a:rPr lang="en-AU" b="1" i="0" dirty="0" smtClean="0">
                <a:solidFill>
                  <a:srgbClr val="7979A8"/>
                </a:solidFill>
                <a:effectLst/>
                <a:latin typeface="Arial" panose="020B0604020202020204" pitchFamily="34" charset="0"/>
              </a:rPr>
              <a:t>silica glass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laser pulses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sent down. This is surrounded by a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cladding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a less dense glass, causing </a:t>
            </a:r>
            <a:r>
              <a:rPr lang="en-AU" b="1" i="0" dirty="0" smtClean="0">
                <a:solidFill>
                  <a:srgbClr val="F30277"/>
                </a:solidFill>
                <a:effectLst/>
                <a:latin typeface="Arial" panose="020B0604020202020204" pitchFamily="34" charset="0"/>
              </a:rPr>
              <a:t>total internal reflection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occur.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314" name="Picture 2" descr="https://www.educationperfect.com/media/content/Spanish/1420764508.911751g/1420764546436-1895730167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050" y="3097213"/>
            <a:ext cx="3800475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772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35000" y="584538"/>
            <a:ext cx="108331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 signal sent down optical fibre moves at </a:t>
            </a:r>
            <a:r>
              <a:rPr lang="en-AU" b="1" i="0" dirty="0" smtClean="0">
                <a:solidFill>
                  <a:srgbClr val="F30277"/>
                </a:solidFill>
                <a:effectLst/>
                <a:latin typeface="Arial" panose="020B0604020202020204" pitchFamily="34" charset="0"/>
              </a:rPr>
              <a:t>light speed.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There is also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less </a:t>
            </a:r>
            <a:r>
              <a:rPr lang="en-AU" b="1" i="0" dirty="0" smtClean="0">
                <a:solidFill>
                  <a:srgbClr val="F30277"/>
                </a:solidFill>
                <a:effectLst/>
                <a:latin typeface="Arial" panose="020B0604020202020204" pitchFamily="34" charset="0"/>
              </a:rPr>
              <a:t>signal loss.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b="1" i="0" dirty="0" smtClean="0">
                <a:solidFill>
                  <a:srgbClr val="7FBFCD"/>
                </a:solidFill>
                <a:effectLst/>
                <a:latin typeface="Arial" panose="020B0604020202020204" pitchFamily="34" charset="0"/>
              </a:rPr>
              <a:t>National Broadband Network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will deliver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ultrafast internet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 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KaTeX_Main"/>
              </a:rPr>
              <a:t>93%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Australia's population when it is completed. It is expected to be fully completed in 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KaTeX_Main"/>
              </a:rPr>
              <a:t>2021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10262208.0876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92425" y="3168650"/>
            <a:ext cx="561975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0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79500" y="914738"/>
            <a:ext cx="8534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 this Smart Lesson you will do the following: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i="0" dirty="0" smtClean="0">
                <a:solidFill>
                  <a:srgbClr val="228B22"/>
                </a:solidFill>
                <a:effectLst/>
                <a:latin typeface="Arial" panose="020B0604020202020204" pitchFamily="34" charset="0"/>
              </a:rPr>
              <a:t>State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how the internet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transmits information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i="0" dirty="0" smtClean="0">
                <a:solidFill>
                  <a:srgbClr val="228B22"/>
                </a:solidFill>
                <a:effectLst/>
                <a:latin typeface="Arial" panose="020B0604020202020204" pitchFamily="34" charset="0"/>
              </a:rPr>
              <a:t>Describe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different signals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transmit information over the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internet.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AU" dirty="0" smtClean="0"/>
              <a:t/>
            </a:r>
            <a:br>
              <a:rPr lang="en-AU" dirty="0" smtClean="0"/>
            </a:br>
            <a:endParaRPr lang="en-AU" dirty="0"/>
          </a:p>
        </p:txBody>
      </p:sp>
      <p:pic>
        <p:nvPicPr>
          <p:cNvPr id="1026" name="Picture 2" descr="https://www.educationperfect.com/media/content/Geography/1529281293.803781f/1529281270761-1824812786482551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275" y="3254375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656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5100" y="371039"/>
            <a:ext cx="11328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internet uses waves to send information.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We can use different kinds of </a:t>
            </a:r>
            <a:r>
              <a:rPr lang="en-AU" b="1" i="0" dirty="0" smtClean="0">
                <a:solidFill>
                  <a:srgbClr val="900C3F"/>
                </a:solidFill>
                <a:effectLst/>
                <a:latin typeface="Arial" panose="020B0604020202020204" pitchFamily="34" charset="0"/>
              </a:rPr>
              <a:t>electromagnetic waves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send the information.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main 3 ways we can transmit data utilize: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dirty="0" smtClean="0"/>
              <a:t/>
            </a:r>
            <a:br>
              <a:rPr lang="en-AU" dirty="0" smtClean="0"/>
            </a:br>
            <a:endParaRPr lang="en-AU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52557"/>
              </p:ext>
            </p:extLst>
          </p:nvPr>
        </p:nvGraphicFramePr>
        <p:xfrm>
          <a:off x="2059982" y="2178844"/>
          <a:ext cx="8595317" cy="1440180"/>
        </p:xfrm>
        <a:graphic>
          <a:graphicData uri="http://schemas.openxmlformats.org/drawingml/2006/table">
            <a:tbl>
              <a:tblPr/>
              <a:tblGrid>
                <a:gridCol w="1258458">
                  <a:extLst>
                    <a:ext uri="{9D8B030D-6E8A-4147-A177-3AD203B41FA5}">
                      <a16:colId xmlns:a16="http://schemas.microsoft.com/office/drawing/2014/main" val="3315268163"/>
                    </a:ext>
                  </a:extLst>
                </a:gridCol>
                <a:gridCol w="7336859">
                  <a:extLst>
                    <a:ext uri="{9D8B030D-6E8A-4147-A177-3AD203B41FA5}">
                      <a16:colId xmlns:a16="http://schemas.microsoft.com/office/drawing/2014/main" val="16591579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b="1">
                          <a:effectLst/>
                        </a:rPr>
                        <a:t>Electricity</a:t>
                      </a:r>
                      <a:endParaRPr lang="en-AU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>
                          <a:effectLst/>
                        </a:rPr>
                        <a:t>The most </a:t>
                      </a:r>
                      <a:r>
                        <a:rPr lang="en-AU" b="1">
                          <a:solidFill>
                            <a:srgbClr val="DF6612"/>
                          </a:solidFill>
                          <a:effectLst/>
                        </a:rPr>
                        <a:t>common way</a:t>
                      </a:r>
                      <a:r>
                        <a:rPr lang="en-AU">
                          <a:effectLst/>
                        </a:rPr>
                        <a:t> used in most wired connections, relatively slow and inefficient.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3831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b="1">
                          <a:effectLst/>
                        </a:rPr>
                        <a:t>Light</a:t>
                      </a:r>
                      <a:endParaRPr lang="en-AU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>
                          <a:effectLst/>
                        </a:rPr>
                        <a:t>Used in Fibre optics to send information </a:t>
                      </a:r>
                      <a:r>
                        <a:rPr lang="en-AU" b="1">
                          <a:solidFill>
                            <a:srgbClr val="EA1E34"/>
                          </a:solidFill>
                          <a:effectLst/>
                        </a:rPr>
                        <a:t>fast and efficiently.</a:t>
                      </a:r>
                      <a:endParaRPr lang="en-AU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9860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b="1">
                          <a:effectLst/>
                        </a:rPr>
                        <a:t>Radio</a:t>
                      </a:r>
                      <a:endParaRPr lang="en-AU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dirty="0">
                          <a:effectLst/>
                        </a:rPr>
                        <a:t>Used to transmit </a:t>
                      </a:r>
                      <a:r>
                        <a:rPr lang="en-AU" b="1" dirty="0">
                          <a:solidFill>
                            <a:srgbClr val="00868B"/>
                          </a:solidFill>
                          <a:effectLst/>
                        </a:rPr>
                        <a:t>wireless</a:t>
                      </a:r>
                      <a:r>
                        <a:rPr lang="en-AU" dirty="0">
                          <a:effectLst/>
                        </a:rPr>
                        <a:t> internet over shorter ranges.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714962"/>
                  </a:ext>
                </a:extLst>
              </a:tr>
            </a:tbl>
          </a:graphicData>
        </a:graphic>
      </p:graphicFrame>
      <p:pic>
        <p:nvPicPr>
          <p:cNvPr id="4" name="1529281469.6745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46600" y="3835400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0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600" y="360740"/>
            <a:ext cx="118237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We need to connect to a </a:t>
            </a:r>
            <a:r>
              <a:rPr lang="en-AU" b="1" i="0" dirty="0" smtClean="0">
                <a:solidFill>
                  <a:srgbClr val="3883F5"/>
                </a:solidFill>
                <a:effectLst/>
                <a:latin typeface="Arial" panose="020B0604020202020204" pitchFamily="34" charset="0"/>
              </a:rPr>
              <a:t>router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order to access the internet.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AU" b="1" i="0" dirty="0" smtClean="0">
                <a:solidFill>
                  <a:srgbClr val="3883F5"/>
                </a:solidFill>
                <a:effectLst/>
                <a:latin typeface="Arial" panose="020B0604020202020204" pitchFamily="34" charset="0"/>
              </a:rPr>
              <a:t>router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 device which connects your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computer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laptop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an </a:t>
            </a:r>
            <a:r>
              <a:rPr lang="en-AU" b="1" i="0" dirty="0" smtClean="0">
                <a:solidFill>
                  <a:srgbClr val="DF6612"/>
                </a:solidFill>
                <a:effectLst/>
                <a:latin typeface="Arial" panose="020B0604020202020204" pitchFamily="34" charset="0"/>
              </a:rPr>
              <a:t>internet server.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 </a:t>
            </a:r>
            <a:r>
              <a:rPr lang="en-AU" b="1" i="0" dirty="0" smtClean="0">
                <a:solidFill>
                  <a:srgbClr val="DF6612"/>
                </a:solidFill>
                <a:effectLst/>
                <a:latin typeface="Arial" panose="020B0604020202020204" pitchFamily="34" charset="0"/>
              </a:rPr>
              <a:t>internet server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shares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data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resources.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They store </a:t>
            </a:r>
            <a:r>
              <a:rPr lang="en-AU" b="1" i="0" dirty="0" smtClean="0">
                <a:solidFill>
                  <a:srgbClr val="E38E31"/>
                </a:solidFill>
                <a:effectLst/>
                <a:latin typeface="Arial" panose="020B0604020202020204" pitchFamily="34" charset="0"/>
              </a:rPr>
              <a:t>websites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b="1" i="0" dirty="0" smtClean="0">
                <a:solidFill>
                  <a:srgbClr val="E38E31"/>
                </a:solidFill>
                <a:effectLst/>
                <a:latin typeface="Arial" panose="020B0604020202020204" pitchFamily="34" charset="0"/>
              </a:rPr>
              <a:t>files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so that people can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view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download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them on the internet.</a:t>
            </a:r>
          </a:p>
          <a:p>
            <a:r>
              <a:rPr lang="en-AU" dirty="0" smtClean="0"/>
              <a:t/>
            </a:r>
            <a:br>
              <a:rPr lang="en-AU" dirty="0" smtClean="0"/>
            </a:br>
            <a:endParaRPr lang="en-AU" dirty="0"/>
          </a:p>
        </p:txBody>
      </p:sp>
      <p:pic>
        <p:nvPicPr>
          <p:cNvPr id="3074" name="Picture 2" descr="https://www.educationperfect.com/media/content/Maths/1475633561.4371g/1475633570650-2439460017689191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212" y="3462338"/>
            <a:ext cx="3800475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325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681841"/>
            <a:ext cx="108839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 we send an </a:t>
            </a:r>
            <a:r>
              <a:rPr lang="en-AU" b="1" i="0" dirty="0" smtClean="0">
                <a:solidFill>
                  <a:srgbClr val="E38E31"/>
                </a:solidFill>
                <a:effectLst/>
                <a:latin typeface="Arial" panose="020B0604020202020204" pitchFamily="34" charset="0"/>
              </a:rPr>
              <a:t>email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request a </a:t>
            </a:r>
            <a:r>
              <a:rPr lang="en-AU" b="1" i="0" dirty="0" smtClean="0">
                <a:solidFill>
                  <a:srgbClr val="E38E31"/>
                </a:solidFill>
                <a:effectLst/>
                <a:latin typeface="Arial" panose="020B0604020202020204" pitchFamily="34" charset="0"/>
              </a:rPr>
              <a:t>file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 want to view a </a:t>
            </a:r>
            <a:r>
              <a:rPr lang="en-AU" b="1" i="0" dirty="0" smtClean="0">
                <a:solidFill>
                  <a:srgbClr val="E38E31"/>
                </a:solidFill>
                <a:effectLst/>
                <a:latin typeface="Arial" panose="020B0604020202020204" pitchFamily="34" charset="0"/>
              </a:rPr>
              <a:t>webpage,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data is split into packets which each contain around 1500 bytes of information.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These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packets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data are then sent down a </a:t>
            </a:r>
            <a:r>
              <a:rPr lang="en-AU" b="1" i="0" dirty="0" smtClean="0">
                <a:solidFill>
                  <a:srgbClr val="FF8B1F"/>
                </a:solidFill>
                <a:effectLst/>
                <a:latin typeface="Arial" panose="020B0604020202020204" pitchFamily="34" charset="0"/>
              </a:rPr>
              <a:t>packet-switching network.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network sends the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packets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down different </a:t>
            </a:r>
            <a:r>
              <a:rPr lang="en-AU" b="1" i="0" dirty="0" smtClean="0">
                <a:solidFill>
                  <a:srgbClr val="900C3F"/>
                </a:solidFill>
                <a:effectLst/>
                <a:latin typeface="Arial" panose="020B0604020202020204" pitchFamily="34" charset="0"/>
              </a:rPr>
              <a:t>pathways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ensure that they reach their destination.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These packets are </a:t>
            </a:r>
            <a:r>
              <a:rPr lang="en-AU" b="1" i="0" dirty="0" smtClean="0">
                <a:solidFill>
                  <a:srgbClr val="228B22"/>
                </a:solidFill>
                <a:effectLst/>
                <a:latin typeface="Arial" panose="020B0604020202020204" pitchFamily="34" charset="0"/>
              </a:rPr>
              <a:t>reassembled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when they reach their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destination.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lets people read your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email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 download your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file!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AU" dirty="0" smtClean="0"/>
              <a:t/>
            </a:r>
            <a:br>
              <a:rPr lang="en-AU" dirty="0" smtClean="0"/>
            </a:br>
            <a:endParaRPr lang="en-AU" dirty="0"/>
          </a:p>
        </p:txBody>
      </p:sp>
      <p:pic>
        <p:nvPicPr>
          <p:cNvPr id="4098" name="Picture 2" descr="https://www.educationperfect.com/Images/Content/EP%20Training/1376433868543-8317539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0" y="3838575"/>
            <a:ext cx="38004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504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76300" y="978238"/>
            <a:ext cx="108585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There are two types of </a:t>
            </a:r>
            <a:r>
              <a:rPr lang="en-AU" b="1" i="0" dirty="0" smtClean="0">
                <a:solidFill>
                  <a:srgbClr val="900C3F"/>
                </a:solidFill>
                <a:effectLst/>
                <a:latin typeface="Arial" panose="020B0604020202020204" pitchFamily="34" charset="0"/>
              </a:rPr>
              <a:t>signal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we use to connect to the internet.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These are </a:t>
            </a:r>
            <a:r>
              <a:rPr lang="en-AU" b="1" i="0" dirty="0" smtClean="0">
                <a:solidFill>
                  <a:srgbClr val="1B479F"/>
                </a:solidFill>
                <a:effectLst/>
                <a:latin typeface="Arial" panose="020B0604020202020204" pitchFamily="34" charset="0"/>
              </a:rPr>
              <a:t>analogue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signals and </a:t>
            </a:r>
            <a:r>
              <a:rPr lang="en-AU" b="1" i="0" dirty="0" smtClean="0">
                <a:solidFill>
                  <a:srgbClr val="0BAD7C"/>
                </a:solidFill>
                <a:effectLst/>
                <a:latin typeface="Arial" panose="020B0604020202020204" pitchFamily="34" charset="0"/>
              </a:rPr>
              <a:t>digital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signals.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1" i="0" dirty="0" smtClean="0">
                <a:solidFill>
                  <a:srgbClr val="1B479F"/>
                </a:solidFill>
                <a:effectLst/>
                <a:latin typeface="Arial" panose="020B0604020202020204" pitchFamily="34" charset="0"/>
              </a:rPr>
              <a:t>Analogue signals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were used for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dial-up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internet. These signals were sent over </a:t>
            </a:r>
            <a:r>
              <a:rPr lang="en-AU" b="1" i="0" dirty="0" smtClean="0">
                <a:solidFill>
                  <a:srgbClr val="B87333"/>
                </a:solidFill>
                <a:effectLst/>
                <a:latin typeface="Arial" panose="020B0604020202020204" pitchFamily="34" charset="0"/>
              </a:rPr>
              <a:t>telephone cables.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 descr="https://www.educationperfect.com/media/content/Science/1454631009.456371g/1454631010462-2540303274161793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150" y="2984500"/>
            <a:ext cx="3800475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933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7500" y="661938"/>
            <a:ext cx="10693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 modem converts the digital signals from the computer into an analogue signal, in the form of an electrical </a:t>
            </a:r>
            <a:r>
              <a:rPr lang="en-AU" b="1" i="0" dirty="0" smtClean="0">
                <a:solidFill>
                  <a:srgbClr val="1B479F"/>
                </a:solidFill>
                <a:effectLst/>
                <a:latin typeface="Arial" panose="020B0604020202020204" pitchFamily="34" charset="0"/>
              </a:rPr>
              <a:t>signal.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These sounds were then transmitted down the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telephone line.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 signal from the </a:t>
            </a:r>
            <a:r>
              <a:rPr lang="en-AU" b="1" i="0" dirty="0" smtClean="0">
                <a:solidFill>
                  <a:srgbClr val="DF6612"/>
                </a:solidFill>
                <a:effectLst/>
                <a:latin typeface="Arial" panose="020B0604020202020204" pitchFamily="34" charset="0"/>
              </a:rPr>
              <a:t>internet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would be sent back as an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electrical signal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the </a:t>
            </a:r>
            <a:r>
              <a:rPr lang="en-AU" b="1" i="0" dirty="0" smtClean="0">
                <a:solidFill>
                  <a:srgbClr val="8C4AB2"/>
                </a:solidFill>
                <a:effectLst/>
                <a:latin typeface="Arial" panose="020B0604020202020204" pitchFamily="34" charset="0"/>
              </a:rPr>
              <a:t>modem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would convert this into a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digital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signal which the computer could understand.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6" name="Picture 2" descr="https://www.educationperfect.com/Images/Content/EP%20Training/1376109329569-8264889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200" y="3289300"/>
            <a:ext cx="381000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872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63600" y="813138"/>
            <a:ext cx="105537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Analogue signals are not very efficient.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Only a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little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bit of information can be sent at once. This makes these connections very </a:t>
            </a:r>
            <a:r>
              <a:rPr lang="en-AU" b="1" i="0" dirty="0" smtClean="0">
                <a:solidFill>
                  <a:srgbClr val="1B479F"/>
                </a:solidFill>
                <a:effectLst/>
                <a:latin typeface="Arial" panose="020B0604020202020204" pitchFamily="34" charset="0"/>
              </a:rPr>
              <a:t>slow.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Dial-up internet also requires some </a:t>
            </a:r>
            <a:r>
              <a:rPr lang="en-AU" b="1" i="0" dirty="0" smtClean="0">
                <a:solidFill>
                  <a:srgbClr val="571A98"/>
                </a:solidFill>
                <a:effectLst/>
                <a:latin typeface="Arial" panose="020B0604020202020204" pitchFamily="34" charset="0"/>
              </a:rPr>
              <a:t>connection time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order to connect to the telephone cables.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0" name="Picture 2" descr="https://www.educationperfect.com/media/content/German/1448236507.874781g/1448236509313-3513602616541832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2598738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495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9900" y="720636"/>
            <a:ext cx="10833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telephone cables which </a:t>
            </a:r>
            <a:r>
              <a:rPr lang="en-AU" b="1" i="0" dirty="0" smtClean="0">
                <a:solidFill>
                  <a:srgbClr val="1B479F"/>
                </a:solidFill>
                <a:effectLst/>
                <a:latin typeface="Arial" panose="020B0604020202020204" pitchFamily="34" charset="0"/>
              </a:rPr>
              <a:t>analogue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signal were sent along are </a:t>
            </a:r>
            <a:r>
              <a:rPr lang="en-AU" b="1" i="0" dirty="0" smtClean="0">
                <a:solidFill>
                  <a:srgbClr val="B87333"/>
                </a:solidFill>
                <a:effectLst/>
                <a:latin typeface="Arial" panose="020B0604020202020204" pitchFamily="34" charset="0"/>
              </a:rPr>
              <a:t>twisted-pair copper wires.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These are made of a </a:t>
            </a:r>
            <a:r>
              <a:rPr lang="en-AU" b="1" i="0" dirty="0" smtClean="0">
                <a:solidFill>
                  <a:srgbClr val="228B22"/>
                </a:solidFill>
                <a:effectLst/>
                <a:latin typeface="Arial" panose="020B0604020202020204" pitchFamily="34" charset="0"/>
              </a:rPr>
              <a:t>pair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insulated </a:t>
            </a:r>
            <a:r>
              <a:rPr lang="en-AU" b="1" i="0" dirty="0" smtClean="0">
                <a:solidFill>
                  <a:srgbClr val="B87333"/>
                </a:solidFill>
                <a:effectLst/>
                <a:latin typeface="Arial" panose="020B0604020202020204" pitchFamily="34" charset="0"/>
              </a:rPr>
              <a:t>copper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wires.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194" name="Picture 2" descr="https://www.educationperfect.com/media/content/Science/1454631025.18891g/1454631078103-2540303274161793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0" y="2547938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711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</Words>
  <Application>Microsoft Office PowerPoint</Application>
  <PresentationFormat>Widescreen</PresentationFormat>
  <Paragraphs>80</Paragraphs>
  <Slides>17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KaTeX_Main</vt:lpstr>
      <vt:lpstr>Office Theme</vt:lpstr>
      <vt:lpstr>Internet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</dc:title>
  <dc:creator>Joseph D'cruz</dc:creator>
  <cp:lastModifiedBy>Joseph D'cruz</cp:lastModifiedBy>
  <cp:revision>1</cp:revision>
  <dcterms:created xsi:type="dcterms:W3CDTF">2020-09-26T08:34:51Z</dcterms:created>
  <dcterms:modified xsi:type="dcterms:W3CDTF">2020-09-26T08:34:59Z</dcterms:modified>
</cp:coreProperties>
</file>